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6" r:id="rId10"/>
    <p:sldId id="265" r:id="rId11"/>
    <p:sldId id="266" r:id="rId12"/>
    <p:sldId id="267" r:id="rId13"/>
    <p:sldId id="268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70" r:id="rId22"/>
    <p:sldId id="284" r:id="rId23"/>
    <p:sldId id="271" r:id="rId24"/>
    <p:sldId id="285" r:id="rId25"/>
    <p:sldId id="272" r:id="rId26"/>
    <p:sldId id="27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5BB0-5FF5-45A7-80D0-8008CB86B327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B9EE-9F2D-4819-9CA1-6FBA95FC4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4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B9EE-9F2D-4819-9CA1-6FBA95FC431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45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629-CC17-4253-AC92-C1052A44FD3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3D07-4314-4519-BC07-BAB5ACF6E7F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1C26-A76D-4D4C-B9AD-688B24661DF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5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F745-EAF1-4F5F-B20D-9F91B27DE1E9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7915-ACF5-4B41-89D5-6EFEE26EA4B2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5C2F-6B32-43ED-B520-4A578A66968B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69BC-B4DF-4BA5-A372-78136120A083}" type="datetime1">
              <a:rPr lang="ru-RU" smtClean="0"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7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2FFB-DA31-4C7E-A5B7-D957F457F568}" type="datetime1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DE9-52ED-4E13-9F54-443A7E1C2BB9}" type="datetime1">
              <a:rPr lang="ru-RU" smtClean="0"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60C-3E15-466E-94BD-51961C4BD860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C1B-61FE-4F8D-B402-22FB7F745C0E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D785-5BF2-4872-980F-3A9BB0324A1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Общие сведения об оформлении ПЗ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smtClean="0"/>
              <a:t>АИР, </a:t>
            </a:r>
            <a:r>
              <a:rPr lang="ru-RU" dirty="0" smtClean="0"/>
              <a:t>лекция </a:t>
            </a:r>
            <a:r>
              <a:rPr lang="en-US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8847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Текст </a:t>
            </a:r>
            <a:r>
              <a:rPr lang="ru-RU" sz="2400" dirty="0" smtClean="0"/>
              <a:t>ПЗ: грамотный, четкий </a:t>
            </a:r>
            <a:r>
              <a:rPr lang="ru-RU" sz="2400" dirty="0"/>
              <a:t>и </a:t>
            </a:r>
            <a:r>
              <a:rPr lang="ru-RU" sz="2400" dirty="0" smtClean="0"/>
              <a:t>краткий, </a:t>
            </a:r>
            <a:r>
              <a:rPr lang="ru-RU" sz="2400" dirty="0"/>
              <a:t>не </a:t>
            </a:r>
            <a:r>
              <a:rPr lang="ru-RU" sz="2400" dirty="0" smtClean="0"/>
              <a:t>допускает </a:t>
            </a:r>
            <a:r>
              <a:rPr lang="ru-RU" sz="2400" dirty="0"/>
              <a:t>различных толкований. </a:t>
            </a:r>
            <a:r>
              <a:rPr lang="ru-RU" sz="2400" dirty="0" smtClean="0"/>
              <a:t>Нельзя </a:t>
            </a:r>
            <a:r>
              <a:rPr lang="ru-RU" sz="2400" dirty="0"/>
              <a:t>применять обороты разговорной речи, все </a:t>
            </a:r>
            <a:r>
              <a:rPr lang="ru-RU" sz="2400" dirty="0" smtClean="0"/>
              <a:t>сокращения должны </a:t>
            </a:r>
            <a:r>
              <a:rPr lang="ru-RU" sz="2400" dirty="0"/>
              <a:t>быть </a:t>
            </a:r>
            <a:r>
              <a:rPr lang="ru-RU" sz="2400" dirty="0" smtClean="0"/>
              <a:t>расшифрованы в первый раз, когда встречаются.</a:t>
            </a:r>
          </a:p>
          <a:p>
            <a:endParaRPr lang="ru-RU" sz="2400" dirty="0"/>
          </a:p>
          <a:p>
            <a:r>
              <a:rPr lang="ru-RU" sz="2400" dirty="0"/>
              <a:t>Иноязычные фамилии, названия учреждений, фирм, собственные имена в тексте желательно писать на языке оригинала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По ходу изложения материала </a:t>
            </a:r>
            <a:r>
              <a:rPr lang="ru-RU" sz="2400" dirty="0" smtClean="0"/>
              <a:t>должны </a:t>
            </a:r>
            <a:r>
              <a:rPr lang="ru-RU" sz="2400" dirty="0"/>
              <a:t>использоваться библиографические ссылки. Данные ссылки рекомендуется использовать при цитировании, при заимствовании положений, формул, таблиц, иллюстраций и т.п., при анализе опубликованный трудов, при необходимости отослать к изданию, где вопрос изложен более полно.</a:t>
            </a:r>
          </a:p>
        </p:txBody>
      </p:sp>
    </p:spTree>
    <p:extLst>
      <p:ext uri="{BB962C8B-B14F-4D97-AF65-F5344CB8AC3E}">
        <p14:creationId xmlns:p14="http://schemas.microsoft.com/office/powerpoint/2010/main" val="9306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11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-2216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 </a:t>
            </a:r>
            <a:r>
              <a:rPr lang="ru-RU" b="1" dirty="0">
                <a:solidFill>
                  <a:srgbClr val="FF0000"/>
                </a:solidFill>
              </a:rPr>
              <a:t>Оформление основной части ПЗ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836712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Содержание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На </a:t>
            </a:r>
            <a:r>
              <a:rPr lang="ru-RU" sz="2400" dirty="0"/>
              <a:t>первом листе раздела «Содержание» используется большой штамп. На всех последующих листах, даже если содержание ПЗ выполнено на двух листах, используется малый штамп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В содержание выносятся все </a:t>
            </a:r>
            <a:r>
              <a:rPr lang="ru-RU" sz="2400" dirty="0" smtClean="0"/>
              <a:t>разделы после содержания: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введение;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1 раздел;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2 раздел;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3 раздел;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заключение;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еречень использованных информационных ресурсов;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197716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5721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1-3 подразделах в содержание выносятся подразделы и пункты, имеющие название. При </a:t>
            </a:r>
            <a:r>
              <a:rPr lang="ru-RU" sz="2400" dirty="0" smtClean="0"/>
              <a:t>наличии </a:t>
            </a:r>
            <a:r>
              <a:rPr lang="ru-RU" sz="2400" dirty="0"/>
              <a:t>хотя бы одного именованного пункта в пределах подраздела, все остальные пункты также </a:t>
            </a:r>
            <a:r>
              <a:rPr lang="ru-RU" sz="2400" dirty="0" smtClean="0"/>
              <a:t>должны иметь именование.</a:t>
            </a:r>
          </a:p>
          <a:p>
            <a:endParaRPr lang="ru-RU" sz="2400" dirty="0"/>
          </a:p>
          <a:p>
            <a:r>
              <a:rPr lang="ru-RU" sz="2400" dirty="0"/>
              <a:t>При записи содержания иерархия раздел-подраздел-пункт передается отступами («лесенкой»): чем ближе к правому краю название, тем крупнее по иерархии элемент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Слово </a:t>
            </a:r>
            <a:r>
              <a:rPr lang="ru-RU" sz="2400" dirty="0" smtClean="0"/>
              <a:t>Содержание пишется </a:t>
            </a:r>
            <a:r>
              <a:rPr lang="ru-RU" sz="2400" dirty="0"/>
              <a:t>полужирным шрифтом, </a:t>
            </a:r>
            <a:r>
              <a:rPr lang="ru-RU" sz="2400" dirty="0" smtClean="0"/>
              <a:t>16 </a:t>
            </a:r>
            <a:r>
              <a:rPr lang="en-US" sz="2400" dirty="0" err="1"/>
              <a:t>pt</a:t>
            </a:r>
            <a:r>
              <a:rPr lang="ru-RU" sz="2400" dirty="0"/>
              <a:t> </a:t>
            </a:r>
            <a:r>
              <a:rPr lang="ru-RU" sz="2400" dirty="0" err="1"/>
              <a:t>Times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прописными буквами в виде заголовка симметрично основному тексту. </a:t>
            </a:r>
          </a:p>
          <a:p>
            <a:endParaRPr lang="en-US" sz="2400" dirty="0" smtClean="0"/>
          </a:p>
          <a:p>
            <a:r>
              <a:rPr lang="ru-RU" sz="2400" dirty="0" smtClean="0"/>
              <a:t>Наименования</a:t>
            </a:r>
            <a:r>
              <a:rPr lang="ru-RU" sz="2400" dirty="0"/>
              <a:t>, включенные в содержание, пишутся шрифтом </a:t>
            </a:r>
            <a:endParaRPr lang="en-US" sz="2400" dirty="0" smtClean="0"/>
          </a:p>
          <a:p>
            <a:r>
              <a:rPr lang="ru-RU" sz="2400" dirty="0" smtClean="0"/>
              <a:t>14 </a:t>
            </a:r>
            <a:r>
              <a:rPr lang="en-US" sz="2400" dirty="0" err="1" smtClean="0"/>
              <a:t>pt</a:t>
            </a:r>
            <a:r>
              <a:rPr lang="ru-RU" sz="2400" dirty="0"/>
              <a:t>, </a:t>
            </a:r>
            <a:r>
              <a:rPr lang="ru-RU" sz="2400" dirty="0" err="1"/>
              <a:t>Times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строчными. </a:t>
            </a:r>
          </a:p>
          <a:p>
            <a:endParaRPr lang="en-US" sz="2400" dirty="0" smtClean="0"/>
          </a:p>
          <a:p>
            <a:r>
              <a:rPr lang="ru-RU" sz="2400" dirty="0" smtClean="0"/>
              <a:t>Расстановка </a:t>
            </a:r>
            <a:r>
              <a:rPr lang="ru-RU" sz="2400" dirty="0"/>
              <a:t>переносов в содержании должна быть отключена.</a:t>
            </a:r>
          </a:p>
        </p:txBody>
      </p:sp>
    </p:spTree>
    <p:extLst>
      <p:ext uri="{BB962C8B-B14F-4D97-AF65-F5344CB8AC3E}">
        <p14:creationId xmlns:p14="http://schemas.microsoft.com/office/powerpoint/2010/main" val="14670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13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737789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764704"/>
            <a:ext cx="3352584" cy="646331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 Times New Rom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smtClean="0">
                <a:solidFill>
                  <a:srgbClr val="FF0000"/>
                </a:solidFill>
              </a:rPr>
              <a:t>n, </a:t>
            </a:r>
            <a:r>
              <a:rPr lang="ru-RU" dirty="0" smtClean="0">
                <a:solidFill>
                  <a:srgbClr val="FF0000"/>
                </a:solidFill>
              </a:rPr>
              <a:t>по центру,</a:t>
            </a:r>
          </a:p>
          <a:p>
            <a:r>
              <a:rPr lang="ru-RU" dirty="0">
                <a:solidFill>
                  <a:srgbClr val="FF0000"/>
                </a:solidFill>
              </a:rPr>
              <a:t>б</a:t>
            </a:r>
            <a:r>
              <a:rPr lang="ru-RU" dirty="0" smtClean="0">
                <a:solidFill>
                  <a:srgbClr val="FF0000"/>
                </a:solidFill>
              </a:rPr>
              <a:t>ез абзацного отступа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644008" y="1052736"/>
            <a:ext cx="5040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7424" y="5666754"/>
            <a:ext cx="4465325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Times New Rom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smtClean="0">
                <a:solidFill>
                  <a:srgbClr val="FF0000"/>
                </a:solidFill>
              </a:rPr>
              <a:t>n, 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,5 </a:t>
            </a:r>
            <a:r>
              <a:rPr lang="ru-RU" dirty="0" smtClean="0">
                <a:solidFill>
                  <a:srgbClr val="FF0000"/>
                </a:solidFill>
              </a:rPr>
              <a:t>интервал, отточие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>
            <a:stCxn id="11" idx="0"/>
          </p:cNvCxnSpPr>
          <p:nvPr/>
        </p:nvCxnSpPr>
        <p:spPr>
          <a:xfrm flipH="1" flipV="1">
            <a:off x="2843808" y="5229200"/>
            <a:ext cx="206279" cy="43755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5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8640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Включение режима </a:t>
            </a:r>
            <a:r>
              <a:rPr lang="ru-RU" sz="2400" dirty="0"/>
              <a:t>отображения всех </a:t>
            </a:r>
            <a:r>
              <a:rPr lang="ru-RU" sz="2400" dirty="0" smtClean="0"/>
              <a:t>знаков: 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 </a:t>
            </a:r>
            <a:r>
              <a:rPr lang="ru-RU" sz="2400" dirty="0"/>
              <a:t>MS </a:t>
            </a:r>
            <a:r>
              <a:rPr lang="ru-RU" sz="2400" dirty="0" err="1"/>
              <a:t>Word</a:t>
            </a:r>
            <a:r>
              <a:rPr lang="ru-RU" sz="2400" dirty="0"/>
              <a:t> 2007 и выше </a:t>
            </a:r>
            <a:r>
              <a:rPr lang="ru-RU" sz="2400" dirty="0" smtClean="0"/>
              <a:t>- </a:t>
            </a:r>
            <a:r>
              <a:rPr lang="ru-RU" sz="2400" dirty="0"/>
              <a:t>на ленте во вкладке «Главная»: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5935345" cy="18040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07504" y="2996952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 </a:t>
            </a:r>
            <a:r>
              <a:rPr lang="ru-RU" sz="2400" dirty="0"/>
              <a:t>более низких версиях редактора MS </a:t>
            </a:r>
            <a:r>
              <a:rPr lang="ru-RU" sz="2400" dirty="0" err="1"/>
              <a:t>Word</a:t>
            </a:r>
            <a:r>
              <a:rPr lang="ru-RU" sz="2400" dirty="0"/>
              <a:t> кнопку включения режима отображения всех знаков возможно нужно сначала вынести на панель инструментов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495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5104"/>
            <a:ext cx="78200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15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436096" y="936381"/>
            <a:ext cx="2369110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Интервал 2,5 (или 3,0)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849898" y="764704"/>
            <a:ext cx="553750" cy="788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03648" y="474232"/>
            <a:ext cx="4473725" cy="369332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5076056" y="1121047"/>
            <a:ext cx="360041" cy="1090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72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5721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Расстановка отточия в таблицах:</a:t>
            </a:r>
            <a:endParaRPr lang="ru-RU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установить курсор в таблицу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вызвать диалог «Абзац»</a:t>
            </a:r>
          </a:p>
          <a:p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нажать кнопку «Табуляция»</a:t>
            </a:r>
          </a:p>
          <a:p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Установить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для отточия в таблице нажать </a:t>
            </a:r>
            <a:r>
              <a:rPr lang="en-US" sz="2400" dirty="0" err="1" smtClean="0"/>
              <a:t>CTRL+Tab</a:t>
            </a:r>
            <a:endParaRPr lang="ru-RU" sz="2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239" y="404664"/>
            <a:ext cx="22669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7"/>
          <a:stretch/>
        </p:blipFill>
        <p:spPr bwMode="auto">
          <a:xfrm>
            <a:off x="4391512" y="1615522"/>
            <a:ext cx="4295775" cy="87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2996952"/>
            <a:ext cx="45473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озиция: 16 см</a:t>
            </a:r>
          </a:p>
          <a:p>
            <a:r>
              <a:rPr lang="ru-RU" sz="2400" dirty="0" smtClean="0"/>
              <a:t>Выравнивание: по левому краю</a:t>
            </a:r>
          </a:p>
          <a:p>
            <a:r>
              <a:rPr lang="ru-RU" sz="2400" dirty="0" smtClean="0"/>
              <a:t>Заполнитель: 2 ….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После этого нажать «Установить»</a:t>
            </a:r>
            <a:endParaRPr lang="ru-RU" sz="24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39257" y="2667863"/>
            <a:ext cx="3486150" cy="3276600"/>
            <a:chOff x="251520" y="3464768"/>
            <a:chExt cx="3486150" cy="327660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464768"/>
              <a:ext cx="3486150" cy="3276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Овал 5"/>
            <p:cNvSpPr/>
            <p:nvPr/>
          </p:nvSpPr>
          <p:spPr>
            <a:xfrm>
              <a:off x="251520" y="3789040"/>
              <a:ext cx="576064" cy="51712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25623" y="5059722"/>
              <a:ext cx="427857" cy="2414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407839" y="5635786"/>
              <a:ext cx="427857" cy="2414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1115616" y="6093296"/>
              <a:ext cx="874788" cy="2414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649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17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737789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849897" y="947582"/>
            <a:ext cx="0" cy="4289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849898" y="764704"/>
            <a:ext cx="399990" cy="47269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520" y="323364"/>
            <a:ext cx="8162747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текста (разделы, «Введение» «Заключение» «Перечень…», приложение)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83568" y="940078"/>
            <a:ext cx="0" cy="4289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3528" y="5742548"/>
            <a:ext cx="2892267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номеров разделов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683568" y="5236704"/>
            <a:ext cx="407674" cy="50584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6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18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737789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849897" y="947582"/>
            <a:ext cx="0" cy="4289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849898" y="764704"/>
            <a:ext cx="399990" cy="47269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520" y="323364"/>
            <a:ext cx="3256148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номеров подразделов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145080" y="1052736"/>
            <a:ext cx="0" cy="42891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3528" y="5742548"/>
            <a:ext cx="2751715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номеров пунктов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1091242" y="5341858"/>
            <a:ext cx="53838" cy="4006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19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737789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145080" y="2276872"/>
            <a:ext cx="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7704" y="3356992"/>
            <a:ext cx="3448508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Буква под буквой, без переносов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45080" y="3140968"/>
            <a:ext cx="762624" cy="50405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6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7174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>
                <a:solidFill>
                  <a:srgbClr val="FF0000"/>
                </a:solidFill>
              </a:rPr>
              <a:t>Нормативные ссылки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Положение о курсовом и дипломном проектировании. Правила оформления.</a:t>
            </a:r>
          </a:p>
          <a:p>
            <a:pPr lvl="0"/>
            <a:r>
              <a:rPr lang="ru-RU" sz="2400" dirty="0"/>
              <a:t>ГОСТ 2.004-88 ЕСКД. Общие требования к выполнению конструкторских и технологических документов на печатающих и графических устройствах ЭВМ. </a:t>
            </a:r>
            <a:endParaRPr lang="ru-RU" sz="2400" dirty="0" smtClean="0"/>
          </a:p>
          <a:p>
            <a:pPr lvl="0"/>
            <a:r>
              <a:rPr lang="ru-RU" sz="2400" dirty="0"/>
              <a:t>ГОСТ 2.051-2006 ЕСКД. Электронные документы. Общие положения; </a:t>
            </a:r>
            <a:endParaRPr lang="ru-RU" sz="2400" dirty="0" smtClean="0"/>
          </a:p>
          <a:p>
            <a:pPr lvl="0"/>
            <a:r>
              <a:rPr lang="ru-RU" sz="2400" dirty="0" smtClean="0"/>
              <a:t>ГОСТ </a:t>
            </a:r>
            <a:r>
              <a:rPr lang="ru-RU" sz="2400" dirty="0"/>
              <a:t>2.102-68 ЕСКД. Виды и комплектность конструкторских документов.</a:t>
            </a:r>
          </a:p>
          <a:p>
            <a:pPr lvl="0"/>
            <a:r>
              <a:rPr lang="ru-RU" sz="2400" dirty="0"/>
              <a:t>ГОСТ 2.104-2006 ЕСКД. Основные надписи.</a:t>
            </a:r>
          </a:p>
          <a:p>
            <a:pPr lvl="0"/>
            <a:r>
              <a:rPr lang="ru-RU" sz="2400" dirty="0"/>
              <a:t>ГОСТ 2.105-19 ЕСКД. Общие требования к текстовым </a:t>
            </a:r>
            <a:r>
              <a:rPr lang="ru-RU" sz="2400" dirty="0" smtClean="0"/>
              <a:t>документам;</a:t>
            </a:r>
          </a:p>
          <a:p>
            <a:pPr lvl="0"/>
            <a:r>
              <a:rPr lang="ru-RU" sz="2400" dirty="0" smtClean="0"/>
              <a:t>ГОСТ </a:t>
            </a:r>
            <a:r>
              <a:rPr lang="ru-RU" sz="2400" dirty="0"/>
              <a:t>2.106-19 ЕСКД. Текстовые документы</a:t>
            </a:r>
            <a:r>
              <a:rPr lang="ru-RU" sz="2400" dirty="0" smtClean="0"/>
              <a:t>;</a:t>
            </a:r>
          </a:p>
          <a:p>
            <a:r>
              <a:rPr lang="ru-RU" sz="2400" dirty="0"/>
              <a:t>ГОСТ 2.111-2013 ЕСКД. </a:t>
            </a:r>
            <a:r>
              <a:rPr lang="ru-RU" sz="2400" dirty="0" err="1"/>
              <a:t>Нормоконтроль</a:t>
            </a:r>
            <a:r>
              <a:rPr lang="ru-RU" sz="2400" dirty="0"/>
              <a:t>;</a:t>
            </a:r>
          </a:p>
          <a:p>
            <a:pPr marL="0" lvl="0" indent="0">
              <a:buNone/>
            </a:pPr>
            <a:r>
              <a:rPr lang="ru-RU" sz="2400" dirty="0" smtClean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436446" cy="171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20</a:t>
            </a:fld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83768" y="1192310"/>
            <a:ext cx="0" cy="8640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97128" y="2346216"/>
            <a:ext cx="3448508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Буква под буквой, без переносов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515816" y="2051965"/>
            <a:ext cx="381312" cy="25202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660232" y="1869901"/>
            <a:ext cx="252028" cy="743545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45636" y="2613446"/>
            <a:ext cx="2770951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Табуляция отточия – 12 см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74104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608030" y="3222268"/>
            <a:ext cx="0" cy="17356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608031" y="4869160"/>
            <a:ext cx="399989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6628" y="5301208"/>
            <a:ext cx="4031809" cy="92333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текста (разделы, «Введение»,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«Заключение», «Перечень…»,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приложение)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250492" y="3458480"/>
            <a:ext cx="0" cy="17356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9992" y="5301208"/>
            <a:ext cx="3306674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Уровень заголовка приложения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 flipV="1">
            <a:off x="2240596" y="4869160"/>
            <a:ext cx="3051484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72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1488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Введение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3297" y="3716522"/>
            <a:ext cx="37180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Расстановка переносов в тексте ПЗ – автоматическая. </a:t>
            </a:r>
            <a:endParaRPr lang="ru-RU" sz="2400" dirty="0"/>
          </a:p>
          <a:p>
            <a:r>
              <a:rPr lang="ru-RU" sz="2400" dirty="0" smtClean="0"/>
              <a:t>Нет переносов в заголовках, названиях таблиц, подрисуночных подписях.</a:t>
            </a:r>
            <a:endParaRPr lang="ru-RU" sz="24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422147" y="548680"/>
            <a:ext cx="8470333" cy="3142188"/>
            <a:chOff x="422147" y="795633"/>
            <a:chExt cx="8470333" cy="3142188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47" y="795633"/>
              <a:ext cx="8037216" cy="3142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835696" y="933765"/>
              <a:ext cx="4473725" cy="369332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</a:rPr>
                <a:t>1 пустая строка 1 </a:t>
              </a:r>
              <a:r>
                <a:rPr lang="ru-RU" dirty="0" err="1" smtClean="0">
                  <a:solidFill>
                    <a:srgbClr val="FF0000"/>
                  </a:solidFill>
                </a:rPr>
                <a:t>инт</a:t>
              </a:r>
              <a:r>
                <a:rPr lang="ru-RU" dirty="0" smtClean="0">
                  <a:solidFill>
                    <a:srgbClr val="FF0000"/>
                  </a:solidFill>
                </a:rPr>
                <a:t> (14 </a:t>
              </a:r>
              <a:r>
                <a:rPr lang="en-US" dirty="0" smtClean="0">
                  <a:solidFill>
                    <a:srgbClr val="FF0000"/>
                  </a:solidFill>
                </a:rPr>
                <a:t>Times New Roman)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1043608" y="1052736"/>
              <a:ext cx="720080" cy="432048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580112" y="1419649"/>
              <a:ext cx="3312368" cy="923330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16 Times New Roman, </a:t>
              </a:r>
              <a:r>
                <a:rPr lang="ru-RU" dirty="0" smtClean="0">
                  <a:solidFill>
                    <a:srgbClr val="FF0000"/>
                  </a:solidFill>
                </a:rPr>
                <a:t>по центру без абзацного отступа</a:t>
              </a:r>
            </a:p>
            <a:p>
              <a:r>
                <a:rPr lang="ru-RU" dirty="0" err="1" smtClean="0">
                  <a:solidFill>
                    <a:srgbClr val="FF0000"/>
                  </a:solidFill>
                </a:rPr>
                <a:t>Инт</a:t>
              </a:r>
              <a:r>
                <a:rPr lang="ru-RU" dirty="0" smtClean="0">
                  <a:solidFill>
                    <a:srgbClr val="FF0000"/>
                  </a:solidFill>
                </a:rPr>
                <a:t>. 2,5 (или 3,0)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076056" y="1844824"/>
              <a:ext cx="491215" cy="216024"/>
            </a:xfrm>
            <a:prstGeom prst="line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989" y="3716522"/>
            <a:ext cx="42957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4211960" y="5589240"/>
            <a:ext cx="151216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1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8640"/>
            <a:ext cx="3953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Оформление перечислений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20688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Перечисление: нумерованное или </a:t>
            </a:r>
            <a:r>
              <a:rPr lang="ru-RU" sz="2400" dirty="0"/>
              <a:t>маркированное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Все перечисления должны быть введены при помощи обобщающих слов, после которых, как правило, ставится двоеточие. </a:t>
            </a:r>
          </a:p>
          <a:p>
            <a:r>
              <a:rPr lang="ru-RU" sz="2400" dirty="0"/>
              <a:t>Каждый пункт перечисления начинается с одного абзацного отступа и пишется с маленькой буквы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Каждый пункт перечисления, кроме последнего, оканчивается точкой с запятой, даже если состоит из нескольких предложений</a:t>
            </a:r>
            <a:r>
              <a:rPr lang="ru-RU" sz="2400" dirty="0" smtClean="0"/>
              <a:t>. </a:t>
            </a:r>
            <a:r>
              <a:rPr lang="ru-RU" sz="2400" dirty="0"/>
              <a:t>Последний пункт перечисления оканчивается </a:t>
            </a:r>
            <a:r>
              <a:rPr lang="ru-RU" sz="2400" dirty="0" smtClean="0"/>
              <a:t>точкой (или знаком, который требует пунктуация).</a:t>
            </a:r>
            <a:endParaRPr lang="ru-RU" sz="2400" dirty="0"/>
          </a:p>
        </p:txBody>
      </p:sp>
      <p:pic>
        <p:nvPicPr>
          <p:cNvPr id="13" name="Рисунок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9"/>
          <a:stretch/>
        </p:blipFill>
        <p:spPr bwMode="auto">
          <a:xfrm>
            <a:off x="1907704" y="4437112"/>
            <a:ext cx="5423629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90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4624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Маркированное </a:t>
            </a:r>
            <a:r>
              <a:rPr lang="ru-RU" sz="2400" dirty="0"/>
              <a:t>перечисление начинается </a:t>
            </a:r>
            <a:r>
              <a:rPr lang="ru-RU" sz="2400" dirty="0" smtClean="0"/>
              <a:t>с тире, нумерованное – с букв а), б), в)… В крайних случаях (шаги алгоритма с ссылками) допускается нумерация 1), 2), 3). </a:t>
            </a:r>
          </a:p>
          <a:p>
            <a:endParaRPr lang="ru-RU" sz="2400" dirty="0"/>
          </a:p>
          <a:p>
            <a:r>
              <a:rPr lang="ru-RU" sz="2400" dirty="0" smtClean="0"/>
              <a:t>Применение других символов </a:t>
            </a:r>
            <a:r>
              <a:rPr lang="ru-RU" sz="2400" dirty="0" err="1"/>
              <a:t>недопускается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9"/>
          <a:stretch/>
        </p:blipFill>
        <p:spPr bwMode="auto">
          <a:xfrm>
            <a:off x="1889184" y="2060848"/>
            <a:ext cx="5458063" cy="2859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7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4624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Пункт перечисления 1 уровня:</a:t>
            </a:r>
            <a:br>
              <a:rPr lang="ru-RU" sz="2400" dirty="0" smtClean="0"/>
            </a:br>
            <a:r>
              <a:rPr lang="ru-RU" sz="2400" dirty="0" smtClean="0"/>
              <a:t>начало первой строки – с абзацного отступа, начало остальных строк – с уровня начала текста на странице</a:t>
            </a:r>
            <a:endParaRPr lang="ru-RU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626" y="1304099"/>
            <a:ext cx="6426870" cy="154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203848" y="1484784"/>
            <a:ext cx="0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267744" y="1475284"/>
            <a:ext cx="936104" cy="1711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496" y="1257062"/>
            <a:ext cx="2304256" cy="646331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первая строка пункта перечисления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339752" y="2376049"/>
            <a:ext cx="396044" cy="26086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504" y="2137303"/>
            <a:ext cx="2304256" cy="646331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вторая строка пункта перечисления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671" y="299695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Несколько уровней перечислений: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аждый новый уровень сдвигается вправо на 1,25 см</a:t>
            </a:r>
            <a:endParaRPr lang="ru-RU" sz="24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3056"/>
            <a:ext cx="6191796" cy="2833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2267744" y="4221088"/>
            <a:ext cx="0" cy="23762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731917" y="5157192"/>
            <a:ext cx="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-36512" y="4249673"/>
            <a:ext cx="1872208" cy="646331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Начало 1 строки 1 уровня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1520" y="5157192"/>
            <a:ext cx="1872208" cy="646331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Начало 1 строки 2 уровня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835696" y="4509120"/>
            <a:ext cx="468055" cy="8559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105724" y="5480357"/>
            <a:ext cx="630072" cy="8559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5814352" y="5733256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6516215" y="5593780"/>
            <a:ext cx="2452447" cy="92333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; так как перечисление 1 уровня не закончилось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6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1834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Заключение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78297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Заключение, как и введение пишется со следующими отступами:</a:t>
            </a:r>
          </a:p>
          <a:p>
            <a:r>
              <a:rPr lang="ru-RU" sz="2400" dirty="0"/>
              <a:t>‑ </a:t>
            </a:r>
            <a:r>
              <a:rPr lang="ru-RU" sz="2400" dirty="0" smtClean="0"/>
              <a:t>одна пустая строка </a:t>
            </a:r>
            <a:r>
              <a:rPr lang="ru-RU" sz="2400" dirty="0"/>
              <a:t>одинарного интервала от начала </a:t>
            </a:r>
            <a:r>
              <a:rPr lang="ru-RU" sz="2400" dirty="0" smtClean="0"/>
              <a:t>страницы (14 </a:t>
            </a:r>
            <a:r>
              <a:rPr lang="en-US" sz="2400" dirty="0" smtClean="0"/>
              <a:t>Times </a:t>
            </a:r>
            <a:r>
              <a:rPr lang="en-US" sz="2400" dirty="0" err="1" smtClean="0"/>
              <a:t>NewRoman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‑ слово «Заключение» </a:t>
            </a:r>
            <a:r>
              <a:rPr lang="ru-RU" sz="2400" dirty="0" smtClean="0"/>
              <a:t>(как в предложении, </a:t>
            </a:r>
            <a:r>
              <a:rPr lang="ru-RU" sz="2400" dirty="0" err="1"/>
              <a:t>Times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</a:t>
            </a:r>
            <a:r>
              <a:rPr lang="ru-RU" sz="2400" dirty="0" smtClean="0"/>
              <a:t>16, </a:t>
            </a:r>
            <a:r>
              <a:rPr lang="ru-RU" sz="2400" dirty="0"/>
              <a:t>полужирный) пишется по центру </a:t>
            </a:r>
            <a:r>
              <a:rPr lang="ru-RU" sz="2400" dirty="0" smtClean="0"/>
              <a:t>страницы без абзацного отступа. </a:t>
            </a:r>
            <a:r>
              <a:rPr lang="ru-RU" sz="2400" dirty="0"/>
              <a:t>Интервал </a:t>
            </a:r>
            <a:r>
              <a:rPr lang="ru-RU" sz="2400" dirty="0" smtClean="0"/>
              <a:t>2,5 (или 3,0);</a:t>
            </a:r>
          </a:p>
          <a:p>
            <a:r>
              <a:rPr lang="ru-RU" sz="2400" dirty="0" smtClean="0"/>
              <a:t> ‑ </a:t>
            </a:r>
            <a:r>
              <a:rPr lang="ru-RU" sz="2400" dirty="0"/>
              <a:t>текст заключения.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23" y="3255953"/>
            <a:ext cx="86296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13668" y="3140968"/>
            <a:ext cx="4473725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193795" y="3325634"/>
            <a:ext cx="819873" cy="1816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73823" y="3573016"/>
            <a:ext cx="3312368" cy="92333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 Times New Roman, </a:t>
            </a:r>
            <a:r>
              <a:rPr lang="ru-RU" dirty="0" smtClean="0">
                <a:solidFill>
                  <a:srgbClr val="FF0000"/>
                </a:solidFill>
              </a:rPr>
              <a:t>по центру без абзацного отступа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2,5 (или 3,0)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516279" y="3818657"/>
            <a:ext cx="491215" cy="21602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1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-27384"/>
            <a:ext cx="1908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</a:t>
            </a:r>
            <a:r>
              <a:rPr lang="ru-RU" sz="2400" b="1" dirty="0" smtClean="0">
                <a:solidFill>
                  <a:srgbClr val="FF0000"/>
                </a:solidFill>
              </a:rPr>
              <a:t>риложения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54136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Нумерация </a:t>
            </a:r>
            <a:r>
              <a:rPr lang="ru-RU" sz="2400" dirty="0" smtClean="0"/>
              <a:t>русскими </a:t>
            </a:r>
            <a:r>
              <a:rPr lang="ru-RU" sz="2400" dirty="0"/>
              <a:t>буквами по порядку упоминания </a:t>
            </a:r>
            <a:r>
              <a:rPr lang="ru-RU" sz="2400" dirty="0" err="1" smtClean="0"/>
              <a:t>приложе</a:t>
            </a:r>
            <a:r>
              <a:rPr lang="en-US" sz="2400" dirty="0" smtClean="0"/>
              <a:t>-</a:t>
            </a:r>
            <a:r>
              <a:rPr lang="ru-RU" sz="2400" dirty="0" err="1" smtClean="0"/>
              <a:t>ний</a:t>
            </a:r>
            <a:r>
              <a:rPr lang="ru-RU" sz="2400" dirty="0" smtClean="0"/>
              <a:t> </a:t>
            </a:r>
            <a:r>
              <a:rPr lang="ru-RU" sz="2400" dirty="0"/>
              <a:t>в тексте (А, Б, В, …). Каждое </a:t>
            </a:r>
            <a:r>
              <a:rPr lang="ru-RU" sz="2400" dirty="0" smtClean="0"/>
              <a:t>должно </a:t>
            </a:r>
            <a:r>
              <a:rPr lang="ru-RU" sz="2400" dirty="0"/>
              <a:t>иметь название. Оформление </a:t>
            </a:r>
            <a:r>
              <a:rPr lang="ru-RU" sz="2400" dirty="0" smtClean="0"/>
              <a:t>названия:</a:t>
            </a:r>
            <a:endParaRPr lang="ru-RU" sz="2400" dirty="0"/>
          </a:p>
          <a:p>
            <a:r>
              <a:rPr lang="ru-RU" sz="2400" dirty="0"/>
              <a:t>‑ </a:t>
            </a:r>
            <a:r>
              <a:rPr lang="ru-RU" sz="2400" dirty="0" smtClean="0"/>
              <a:t>одна пустая строка </a:t>
            </a:r>
            <a:r>
              <a:rPr lang="ru-RU" sz="2400" dirty="0"/>
              <a:t>одинарного </a:t>
            </a:r>
            <a:r>
              <a:rPr lang="ru-RU" sz="2400" dirty="0" smtClean="0"/>
              <a:t>интервала (14 </a:t>
            </a:r>
            <a:r>
              <a:rPr lang="en-US" sz="2400" dirty="0" smtClean="0"/>
              <a:t>Times New Roman)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‑ слова «</a:t>
            </a:r>
            <a:r>
              <a:rPr lang="ru-RU" sz="2400" dirty="0" smtClean="0"/>
              <a:t>Приложение </a:t>
            </a:r>
            <a:r>
              <a:rPr lang="ru-RU" sz="2400" dirty="0"/>
              <a:t>А» заглавными буквами, шрифтом </a:t>
            </a:r>
            <a:r>
              <a:rPr lang="en-US" sz="2400" dirty="0" err="1"/>
              <a:t>T</a:t>
            </a:r>
            <a:r>
              <a:rPr lang="ru-RU" sz="2400" dirty="0" err="1" smtClean="0"/>
              <a:t>imes</a:t>
            </a:r>
            <a:r>
              <a:rPr lang="ru-RU" sz="2400" dirty="0" smtClean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</a:t>
            </a:r>
            <a:r>
              <a:rPr lang="ru-RU" sz="2400" dirty="0" smtClean="0"/>
              <a:t>16, </a:t>
            </a:r>
            <a:r>
              <a:rPr lang="ru-RU" sz="2400" dirty="0"/>
              <a:t>по </a:t>
            </a:r>
            <a:r>
              <a:rPr lang="ru-RU" sz="2400" dirty="0" smtClean="0"/>
              <a:t>центру, без абзацного отступа. </a:t>
            </a:r>
          </a:p>
          <a:p>
            <a:r>
              <a:rPr lang="ru-RU" sz="2400" dirty="0" smtClean="0"/>
              <a:t>Интервал 2,5 (или 3,0);</a:t>
            </a:r>
            <a:endParaRPr lang="ru-RU" sz="2400" dirty="0"/>
          </a:p>
          <a:p>
            <a:r>
              <a:rPr lang="ru-RU" sz="2400" dirty="0"/>
              <a:t>‑ название приложения шрифтом </a:t>
            </a:r>
            <a:r>
              <a:rPr lang="en-US" sz="2400" dirty="0" err="1"/>
              <a:t>T</a:t>
            </a:r>
            <a:r>
              <a:rPr lang="ru-RU" sz="2400" dirty="0" err="1" smtClean="0"/>
              <a:t>imes</a:t>
            </a:r>
            <a:r>
              <a:rPr lang="ru-RU" sz="2400" dirty="0" smtClean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, </a:t>
            </a:r>
            <a:r>
              <a:rPr lang="ru-RU" sz="2400" dirty="0" smtClean="0"/>
              <a:t>16, </a:t>
            </a:r>
            <a:r>
              <a:rPr lang="ru-RU" sz="2400" dirty="0"/>
              <a:t>по центру, без абзацного отступа. </a:t>
            </a:r>
            <a:r>
              <a:rPr lang="ru-RU" sz="2400" dirty="0" smtClean="0"/>
              <a:t>Интервал последней строки 2,5 (или 3,0) Если строк несколько – все, кроме последней, 1 интервал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18" y="4221088"/>
            <a:ext cx="7839756" cy="242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26918" y="4139788"/>
            <a:ext cx="4473725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507045" y="4324454"/>
            <a:ext cx="819873" cy="1816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40152" y="4389225"/>
            <a:ext cx="3312368" cy="92333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 Times New Roman, </a:t>
            </a:r>
            <a:r>
              <a:rPr lang="ru-RU" dirty="0" smtClean="0">
                <a:solidFill>
                  <a:srgbClr val="FF0000"/>
                </a:solidFill>
              </a:rPr>
              <a:t>по центру без абзацного отступа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2,5 (или 3,0)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82608" y="4634866"/>
            <a:ext cx="491215" cy="21602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10" idx="2"/>
          </p:cNvCxnSpPr>
          <p:nvPr/>
        </p:nvCxnSpPr>
        <p:spPr>
          <a:xfrm flipV="1">
            <a:off x="6156176" y="5312555"/>
            <a:ext cx="1440160" cy="42070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709" y="5057946"/>
            <a:ext cx="692818" cy="369332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endCxn id="14" idx="3"/>
          </p:cNvCxnSpPr>
          <p:nvPr/>
        </p:nvCxnSpPr>
        <p:spPr>
          <a:xfrm flipH="1" flipV="1">
            <a:off x="962527" y="5242612"/>
            <a:ext cx="340656" cy="20996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3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27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9290"/>
            <a:ext cx="668655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6981" y="44624"/>
            <a:ext cx="4473725" cy="369332"/>
          </a:xfrm>
          <a:prstGeom prst="rect">
            <a:avLst/>
          </a:prstGeom>
          <a:solidFill>
            <a:srgbClr val="FFFF00">
              <a:alpha val="89804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пустая строка 1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 (14 </a:t>
            </a:r>
            <a:r>
              <a:rPr lang="en-US" dirty="0" smtClean="0">
                <a:solidFill>
                  <a:srgbClr val="FF0000"/>
                </a:solidFill>
              </a:rPr>
              <a:t>Times New Roman)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097108" y="229290"/>
            <a:ext cx="819873" cy="18168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56176" y="413956"/>
            <a:ext cx="2592288" cy="1200329"/>
          </a:xfrm>
          <a:prstGeom prst="rect">
            <a:avLst/>
          </a:prstGeom>
          <a:solidFill>
            <a:srgbClr val="FFFF00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 Times New Roman,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по центру без абзацного отступа, последняя строка - </a:t>
            </a:r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2,5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endCxn id="8" idx="1"/>
          </p:cNvCxnSpPr>
          <p:nvPr/>
        </p:nvCxnSpPr>
        <p:spPr>
          <a:xfrm>
            <a:off x="4788024" y="659597"/>
            <a:ext cx="1368152" cy="35452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72100" y="1280013"/>
            <a:ext cx="684076" cy="21726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46"/>
          <a:stretch/>
        </p:blipFill>
        <p:spPr bwMode="auto">
          <a:xfrm>
            <a:off x="520757" y="3861048"/>
            <a:ext cx="6686550" cy="193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153843" y="4005064"/>
            <a:ext cx="4282070" cy="646331"/>
          </a:xfrm>
          <a:prstGeom prst="rect">
            <a:avLst/>
          </a:prstGeom>
          <a:solidFill>
            <a:srgbClr val="FFFF00">
              <a:alpha val="89804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без абзацного отступа, без точки в конце,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Инт</a:t>
            </a:r>
            <a:r>
              <a:rPr lang="ru-RU" dirty="0" smtClean="0">
                <a:solidFill>
                  <a:srgbClr val="FF0000"/>
                </a:solidFill>
              </a:rPr>
              <a:t>. 2,5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275856" y="4051230"/>
            <a:ext cx="877987" cy="4616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83034" y="5153184"/>
            <a:ext cx="3015569" cy="646331"/>
          </a:xfrm>
          <a:prstGeom prst="rect">
            <a:avLst/>
          </a:prstGeom>
          <a:solidFill>
            <a:srgbClr val="FFFF00">
              <a:alpha val="8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Courier New 12, </a:t>
            </a:r>
            <a:r>
              <a:rPr lang="ru-RU" dirty="0" smtClean="0">
                <a:solidFill>
                  <a:srgbClr val="FF0000"/>
                </a:solidFill>
              </a:rPr>
              <a:t>интервал 1,0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Комментарии - курсивом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067944" y="5373216"/>
            <a:ext cx="732278" cy="8004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48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-99392"/>
            <a:ext cx="885698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ГОСТ </a:t>
            </a:r>
            <a:r>
              <a:rPr lang="ru-RU" sz="2400" dirty="0"/>
              <a:t>Р 7.0.100-2018 СИБИД. Библиографическая запись. </a:t>
            </a:r>
            <a:r>
              <a:rPr lang="ru-RU" sz="2400" dirty="0" smtClean="0"/>
              <a:t>Библиографическое описание</a:t>
            </a:r>
            <a:r>
              <a:rPr lang="ru-RU" sz="2400" dirty="0"/>
              <a:t>. Общие требования и правила составления;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Р 7.0.5-2008 СИБИД. Библиографическая ссылка. Общие требования </a:t>
            </a:r>
            <a:r>
              <a:rPr lang="ru-RU" sz="2400" dirty="0" smtClean="0"/>
              <a:t>и правила </a:t>
            </a:r>
            <a:r>
              <a:rPr lang="ru-RU" sz="2400" dirty="0"/>
              <a:t>составления;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Р 7.0.12-2011 СИБИД. Библиографическая запись. Сокращение слов </a:t>
            </a:r>
            <a:r>
              <a:rPr lang="ru-RU" sz="2400" dirty="0" smtClean="0"/>
              <a:t>и словосочетаний </a:t>
            </a:r>
            <a:r>
              <a:rPr lang="ru-RU" sz="2400" dirty="0"/>
              <a:t>на русском языке;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Р 7.0.99-2018 СИБИД. Реферат и Аннотация. Общие требования;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7.32-2017 СИБИД. Отчет о научно-исследовательской работе</a:t>
            </a:r>
            <a:r>
              <a:rPr lang="ru-RU" sz="2400" dirty="0" smtClean="0"/>
              <a:t>. Структура </a:t>
            </a:r>
            <a:r>
              <a:rPr lang="ru-RU" sz="2400" dirty="0"/>
              <a:t>и правила оформления;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8.417-2002 ГСИ. Единицы величин;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8.430-88 ГСИ. Обозначения единиц физических величин </a:t>
            </a:r>
            <a:r>
              <a:rPr lang="ru-RU" sz="2400" dirty="0" smtClean="0"/>
              <a:t>для печатающих </a:t>
            </a:r>
            <a:r>
              <a:rPr lang="ru-RU" sz="2400" dirty="0"/>
              <a:t>устройств с ограниченным набором знаков;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19.401-78 ЕСПД. Текст программы. Требования к содержанию </a:t>
            </a:r>
            <a:r>
              <a:rPr lang="ru-RU" sz="2400" dirty="0" smtClean="0"/>
              <a:t>и оформлению</a:t>
            </a:r>
            <a:r>
              <a:rPr lang="ru-RU" sz="2400" dirty="0"/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19.402-78 ЕСПД. Описание программы;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ГОСТ 19.701-90 ЕСПД. Схемы алгоритмов, программ, данных и </a:t>
            </a:r>
            <a:r>
              <a:rPr lang="ru-RU" sz="2400" dirty="0" smtClean="0"/>
              <a:t>систем. Обозначения </a:t>
            </a:r>
            <a:r>
              <a:rPr lang="ru-RU" sz="2400" dirty="0"/>
              <a:t>условные и правила </a:t>
            </a:r>
            <a:r>
              <a:rPr lang="ru-RU" sz="2400" dirty="0" smtClean="0"/>
              <a:t>выполнения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16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>
                <a:solidFill>
                  <a:srgbClr val="FF0000"/>
                </a:solidFill>
              </a:rPr>
              <a:t>Кодификация работы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256584"/>
          </a:xfrm>
        </p:spPr>
        <p:txBody>
          <a:bodyPr>
            <a:noAutofit/>
          </a:bodyPr>
          <a:lstStyle/>
          <a:p>
            <a:r>
              <a:rPr lang="en-US" sz="2400" dirty="0" smtClean="0"/>
              <a:t>DD.DD.DD</a:t>
            </a:r>
            <a:r>
              <a:rPr lang="ru-RU" sz="2400" dirty="0" smtClean="0"/>
              <a:t> - код </a:t>
            </a:r>
            <a:r>
              <a:rPr lang="ru-RU" sz="2400" dirty="0"/>
              <a:t>направления подготовки по Классификатору направлений и специальностей высшего </a:t>
            </a:r>
            <a:r>
              <a:rPr lang="ru-RU" sz="2400" dirty="0" smtClean="0"/>
              <a:t>образования</a:t>
            </a:r>
            <a:r>
              <a:rPr lang="ru-RU" sz="2400" dirty="0"/>
              <a:t>. Для направления ИТСС это </a:t>
            </a:r>
            <a:r>
              <a:rPr lang="ru-RU" sz="2400" dirty="0" smtClean="0"/>
              <a:t>11.03.02;</a:t>
            </a:r>
          </a:p>
          <a:p>
            <a:pPr lvl="0"/>
            <a:r>
              <a:rPr lang="ru-RU" sz="2400" dirty="0" smtClean="0"/>
              <a:t>XX </a:t>
            </a:r>
            <a:r>
              <a:rPr lang="ru-RU" sz="2400" dirty="0">
                <a:sym typeface="Symbol"/>
              </a:rPr>
              <a:t></a:t>
            </a:r>
            <a:r>
              <a:rPr lang="ru-RU" sz="2400" dirty="0"/>
              <a:t> последние цифры номера зачетной книжки </a:t>
            </a:r>
            <a:r>
              <a:rPr lang="ru-RU" sz="2400" dirty="0" smtClean="0"/>
              <a:t>студента;</a:t>
            </a:r>
            <a:endParaRPr lang="ru-RU" sz="2400" dirty="0"/>
          </a:p>
          <a:p>
            <a:pPr lvl="0"/>
            <a:r>
              <a:rPr lang="ru-RU" sz="2400" dirty="0" smtClean="0"/>
              <a:t>ZZ </a:t>
            </a:r>
            <a:r>
              <a:rPr lang="ru-RU" sz="2400" dirty="0">
                <a:sym typeface="Symbol"/>
              </a:rPr>
              <a:t></a:t>
            </a:r>
            <a:r>
              <a:rPr lang="ru-RU" sz="2400" dirty="0"/>
              <a:t> порядковый номер </a:t>
            </a:r>
            <a:r>
              <a:rPr lang="ru-RU" sz="2400" dirty="0" smtClean="0"/>
              <a:t>сборочного чертежа </a:t>
            </a:r>
            <a:r>
              <a:rPr lang="ru-RU" sz="2400" dirty="0"/>
              <a:t>или чертежа </a:t>
            </a:r>
            <a:r>
              <a:rPr lang="ru-RU" sz="2400" dirty="0" smtClean="0"/>
              <a:t>общего вида. Для </a:t>
            </a:r>
            <a:r>
              <a:rPr lang="ru-RU" sz="2400" dirty="0"/>
              <a:t>ПЗ ZZ – </a:t>
            </a:r>
            <a:r>
              <a:rPr lang="ru-RU" sz="2400" dirty="0" smtClean="0"/>
              <a:t>00;</a:t>
            </a:r>
            <a:endParaRPr lang="ru-RU" sz="2400" dirty="0"/>
          </a:p>
          <a:p>
            <a:r>
              <a:rPr lang="ru-RU" sz="2400" dirty="0" smtClean="0"/>
              <a:t>FF </a:t>
            </a:r>
            <a:r>
              <a:rPr lang="ru-RU" sz="2400" dirty="0">
                <a:sym typeface="Symbol"/>
              </a:rPr>
              <a:t></a:t>
            </a:r>
            <a:r>
              <a:rPr lang="ru-RU" sz="2400" dirty="0"/>
              <a:t> порядковый номер сборочной единицы по чертежу общего вида. Для ПЗ FF – </a:t>
            </a:r>
            <a:r>
              <a:rPr lang="ru-RU" sz="2400" dirty="0" smtClean="0"/>
              <a:t>00;</a:t>
            </a:r>
          </a:p>
          <a:p>
            <a:r>
              <a:rPr lang="ru-RU" sz="2400" dirty="0" smtClean="0"/>
              <a:t>RRR - порядковый </a:t>
            </a:r>
            <a:r>
              <a:rPr lang="ru-RU" sz="2400" dirty="0"/>
              <a:t>регистрационный </a:t>
            </a:r>
            <a:r>
              <a:rPr lang="ru-RU" sz="2400" dirty="0" smtClean="0"/>
              <a:t>номер; </a:t>
            </a:r>
            <a:r>
              <a:rPr lang="ru-RU" sz="2400" dirty="0"/>
              <a:t>включает номер чертежа детали, входящей в состав сборочной единицы. Для ПЗ RRR – </a:t>
            </a:r>
            <a:r>
              <a:rPr lang="ru-RU" sz="2400" dirty="0" smtClean="0"/>
              <a:t>00;</a:t>
            </a:r>
          </a:p>
          <a:p>
            <a:r>
              <a:rPr lang="en-US" sz="2400" dirty="0" smtClean="0"/>
              <a:t>W </a:t>
            </a:r>
            <a:r>
              <a:rPr lang="ru-RU" sz="2400" dirty="0" smtClean="0"/>
              <a:t>- тип </a:t>
            </a:r>
            <a:r>
              <a:rPr lang="ru-RU" sz="2400" dirty="0"/>
              <a:t>документа. </a:t>
            </a:r>
            <a:r>
              <a:rPr lang="ru-RU" sz="2400" dirty="0" smtClean="0"/>
              <a:t>Для </a:t>
            </a:r>
            <a:r>
              <a:rPr lang="ru-RU" sz="2400" dirty="0"/>
              <a:t>ВКР </a:t>
            </a:r>
            <a:r>
              <a:rPr lang="ru-RU" sz="2400" dirty="0" smtClean="0"/>
              <a:t>- ПЗ.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26688" y="692696"/>
            <a:ext cx="4877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DD.DD.DD.XXZZFF.RRR W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67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Т.о</a:t>
            </a:r>
            <a:r>
              <a:rPr lang="ru-RU" sz="2400" dirty="0" smtClean="0"/>
              <a:t>. кодификация листов ВКР для направления 11.03.02 </a:t>
            </a:r>
          </a:p>
          <a:p>
            <a:r>
              <a:rPr lang="ru-RU" sz="2400" dirty="0" smtClean="0"/>
              <a:t>обучающегося с зачетной книжкой, </a:t>
            </a:r>
            <a:r>
              <a:rPr lang="ru-RU" sz="2400" dirty="0" err="1" smtClean="0"/>
              <a:t>оканчиающейся</a:t>
            </a:r>
            <a:r>
              <a:rPr lang="ru-RU" sz="2400" dirty="0" smtClean="0"/>
              <a:t> на 55: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65747"/>
              </p:ext>
            </p:extLst>
          </p:nvPr>
        </p:nvGraphicFramePr>
        <p:xfrm>
          <a:off x="107504" y="1123514"/>
          <a:ext cx="8856984" cy="18288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428029"/>
                <a:gridCol w="442895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11.03.02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«Инфокоммуникационные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технологии и системы связи»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Титульный лист и лист задания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11.03.02.550000.000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Остальные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листы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11.03.02.550000.000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ПЗ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504" y="3102059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Другие буквенные коды </a:t>
            </a:r>
            <a:r>
              <a:rPr lang="en-US" sz="2400" dirty="0" smtClean="0"/>
              <a:t>W:</a:t>
            </a:r>
          </a:p>
          <a:p>
            <a:endParaRPr lang="en-US" sz="2400" dirty="0"/>
          </a:p>
          <a:p>
            <a:endParaRPr lang="ru-RU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2223"/>
            <a:ext cx="73628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2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2163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</a:rPr>
              <a:t>Общие сведения об оформлении ПЗ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ПЗ выполняется: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компьютерном варианте в текстовом редакторе </a:t>
            </a:r>
            <a:r>
              <a:rPr lang="ru-RU" sz="2400" dirty="0" err="1" smtClean="0"/>
              <a:t>Word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текст </a:t>
            </a:r>
            <a:r>
              <a:rPr lang="en-US" sz="2400" dirty="0" smtClean="0"/>
              <a:t>-</a:t>
            </a:r>
            <a:r>
              <a:rPr lang="ru-RU" sz="2400" dirty="0" smtClean="0"/>
              <a:t> </a:t>
            </a:r>
            <a:r>
              <a:rPr lang="ru-RU" sz="2400" dirty="0"/>
              <a:t>шрифтом </a:t>
            </a:r>
            <a:r>
              <a:rPr lang="ru-RU" sz="2400" dirty="0" err="1"/>
              <a:t>Times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Roman</a:t>
            </a:r>
            <a:r>
              <a:rPr lang="ru-RU" sz="2400" dirty="0"/>
              <a:t> размера 14 </a:t>
            </a:r>
            <a:r>
              <a:rPr lang="ru-RU" sz="2400" dirty="0" err="1"/>
              <a:t>pt</a:t>
            </a:r>
            <a:r>
              <a:rPr lang="ru-RU" sz="2400" dirty="0"/>
              <a:t> с полуторным межстрочный </a:t>
            </a:r>
            <a:r>
              <a:rPr lang="ru-RU" sz="2400" dirty="0" smtClean="0"/>
              <a:t>интервалом</a:t>
            </a:r>
            <a:r>
              <a:rPr lang="en-US" sz="2400" dirty="0"/>
              <a:t>;</a:t>
            </a:r>
            <a:r>
              <a:rPr lang="ru-RU" sz="2400" dirty="0" smtClean="0"/>
              <a:t> </a:t>
            </a:r>
            <a:endParaRPr lang="en-US" sz="2400" dirty="0"/>
          </a:p>
          <a:p>
            <a:r>
              <a:rPr lang="ru-RU" sz="2400" dirty="0"/>
              <a:t>о</a:t>
            </a:r>
            <a:r>
              <a:rPr lang="ru-RU" sz="2400" dirty="0" smtClean="0"/>
              <a:t>бщий объем ВКР, включая приложения, 50-60 листов* ;</a:t>
            </a:r>
          </a:p>
          <a:p>
            <a:r>
              <a:rPr lang="ru-RU" sz="2400" dirty="0" smtClean="0"/>
              <a:t>абзацный отступ 1,25 см (стандарт в </a:t>
            </a:r>
            <a:r>
              <a:rPr lang="en-US" sz="2400" dirty="0" smtClean="0"/>
              <a:t>Word);</a:t>
            </a:r>
          </a:p>
          <a:p>
            <a:r>
              <a:rPr lang="ru-RU" sz="2400" dirty="0" smtClean="0"/>
              <a:t>нумерация </a:t>
            </a:r>
            <a:r>
              <a:rPr lang="ru-RU" sz="2400" dirty="0"/>
              <a:t>страниц проставляется в правом нижнем углу </a:t>
            </a:r>
            <a:r>
              <a:rPr lang="ru-RU" sz="2400" dirty="0" smtClean="0"/>
              <a:t>страницы. Сплошная, включая приложения;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 тексте (кроме содержания и заголовков) устанавливается автоматическая расстановка переносов;</a:t>
            </a:r>
          </a:p>
          <a:p>
            <a:r>
              <a:rPr lang="ru-RU" sz="2400" dirty="0"/>
              <a:t>т</a:t>
            </a:r>
            <a:r>
              <a:rPr lang="ru-RU" sz="2400" dirty="0" smtClean="0"/>
              <a:t>екст выравнивается по ширине.</a:t>
            </a:r>
          </a:p>
          <a:p>
            <a:pPr marL="0" indent="0">
              <a:buNone/>
            </a:pPr>
            <a:r>
              <a:rPr lang="ru-RU" sz="2400" dirty="0" smtClean="0"/>
              <a:t>Объем элементов:</a:t>
            </a:r>
          </a:p>
          <a:p>
            <a:pPr marL="0" indent="0">
              <a:buNone/>
            </a:pPr>
            <a:r>
              <a:rPr lang="ru-RU" sz="2400" dirty="0" smtClean="0"/>
              <a:t>«Введение» около </a:t>
            </a:r>
            <a:r>
              <a:rPr lang="ru-RU" sz="2400" dirty="0"/>
              <a:t>1,5 </a:t>
            </a:r>
            <a:r>
              <a:rPr lang="ru-RU" sz="2400" dirty="0" smtClean="0"/>
              <a:t>стр., «Заключение» - 2-3 стр.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6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Ширина полей </a:t>
            </a:r>
            <a:r>
              <a:rPr lang="ru-RU" sz="2400" dirty="0"/>
              <a:t>текста:</a:t>
            </a:r>
          </a:p>
          <a:p>
            <a:r>
              <a:rPr lang="ru-RU" sz="2400" dirty="0"/>
              <a:t>- левое поле листа, нижнее поле листа – 3,0 см;</a:t>
            </a:r>
          </a:p>
          <a:p>
            <a:r>
              <a:rPr lang="ru-RU" sz="2400" dirty="0"/>
              <a:t>- правое поле – 1,5 см;</a:t>
            </a:r>
          </a:p>
          <a:p>
            <a:r>
              <a:rPr lang="ru-RU" sz="2400" dirty="0" smtClean="0"/>
              <a:t>- верхнее </a:t>
            </a:r>
            <a:r>
              <a:rPr lang="ru-RU" sz="2400" dirty="0"/>
              <a:t>поле – 2 см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Это </a:t>
            </a:r>
            <a:r>
              <a:rPr lang="ru-RU" sz="2400" dirty="0"/>
              <a:t>позволяет выполнить требования по размещению текста в </a:t>
            </a:r>
            <a:r>
              <a:rPr lang="ru-RU" sz="2400" dirty="0" smtClean="0"/>
              <a:t>рамке:</a:t>
            </a:r>
            <a:endParaRPr lang="ru-RU" sz="2400" dirty="0"/>
          </a:p>
          <a:p>
            <a:r>
              <a:rPr lang="ru-RU" sz="2400" dirty="0"/>
              <a:t>- от рамки формы до границ текста в начале и в конце строк – не</a:t>
            </a:r>
          </a:p>
          <a:p>
            <a:r>
              <a:rPr lang="ru-RU" sz="2400" dirty="0"/>
              <a:t>менее 3 мм;</a:t>
            </a:r>
          </a:p>
          <a:p>
            <a:r>
              <a:rPr lang="ru-RU" sz="2400" dirty="0"/>
              <a:t>- расстояние от верхней и нижней строки текста до верхней и нижней </a:t>
            </a:r>
            <a:r>
              <a:rPr lang="ru-RU" sz="2400" dirty="0" smtClean="0"/>
              <a:t>рамки должно </a:t>
            </a:r>
            <a:r>
              <a:rPr lang="ru-RU" sz="2400" dirty="0"/>
              <a:t>быть не менее 10 мм.</a:t>
            </a:r>
          </a:p>
          <a:p>
            <a:endParaRPr lang="ru-RU" sz="2400" dirty="0" smtClean="0"/>
          </a:p>
          <a:p>
            <a:r>
              <a:rPr lang="ru-RU" sz="2400" dirty="0"/>
              <a:t>В качестве колонтитула используются либо большая рамка (для первого листа </a:t>
            </a:r>
            <a:r>
              <a:rPr lang="ru-RU" sz="2400" dirty="0" smtClean="0"/>
              <a:t>эл-та «Содержание»), </a:t>
            </a:r>
            <a:r>
              <a:rPr lang="ru-RU" sz="2400" dirty="0"/>
              <a:t>либо малая рамка (для всех остальных листов, включая </a:t>
            </a:r>
            <a:r>
              <a:rPr lang="ru-RU" sz="2400" dirty="0" smtClean="0"/>
              <a:t>приложения). </a:t>
            </a:r>
          </a:p>
          <a:p>
            <a:r>
              <a:rPr lang="ru-RU" sz="2400" dirty="0" smtClean="0"/>
              <a:t>«Аннотация» и ее перевод размещается </a:t>
            </a:r>
            <a:r>
              <a:rPr lang="ru-RU" sz="2400" dirty="0"/>
              <a:t>на листах без рамки.</a:t>
            </a:r>
          </a:p>
        </p:txBody>
      </p:sp>
    </p:spTree>
    <p:extLst>
      <p:ext uri="{BB962C8B-B14F-4D97-AF65-F5344CB8AC3E}">
        <p14:creationId xmlns:p14="http://schemas.microsoft.com/office/powerpoint/2010/main" val="27903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9" y="1816051"/>
            <a:ext cx="54768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9" y="188640"/>
            <a:ext cx="55054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44208" y="654287"/>
            <a:ext cx="2286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большой штамп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561580" y="181605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малый штамп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9498" y="2492896"/>
            <a:ext cx="8732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не заполняется, это - сведения </a:t>
            </a:r>
            <a:r>
              <a:rPr lang="ru-RU" sz="2000" dirty="0"/>
              <a:t>о последующих изменениях в текстовом документе, что в учебных проектах не предусматривается</a:t>
            </a:r>
          </a:p>
        </p:txBody>
      </p:sp>
      <p:sp>
        <p:nvSpPr>
          <p:cNvPr id="7" name="Овал 6"/>
          <p:cNvSpPr/>
          <p:nvPr/>
        </p:nvSpPr>
        <p:spPr>
          <a:xfrm>
            <a:off x="140162" y="1772816"/>
            <a:ext cx="2199590" cy="5564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3906" y="188640"/>
            <a:ext cx="2199590" cy="5564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7" idx="6"/>
          </p:cNvCxnSpPr>
          <p:nvPr/>
        </p:nvCxnSpPr>
        <p:spPr>
          <a:xfrm>
            <a:off x="2339752" y="2051026"/>
            <a:ext cx="576064" cy="51387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1" idx="6"/>
          </p:cNvCxnSpPr>
          <p:nvPr/>
        </p:nvCxnSpPr>
        <p:spPr>
          <a:xfrm>
            <a:off x="2383496" y="466850"/>
            <a:ext cx="532320" cy="20980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05610" y="3215074"/>
            <a:ext cx="88308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Шрифт </a:t>
            </a:r>
            <a:r>
              <a:rPr lang="ru-RU" sz="2400" dirty="0" err="1" smtClean="0"/>
              <a:t>Arial</a:t>
            </a:r>
            <a:r>
              <a:rPr lang="ru-RU" sz="2400" dirty="0"/>
              <a:t>, </a:t>
            </a:r>
            <a:r>
              <a:rPr lang="ru-RU" sz="2400" dirty="0" smtClean="0"/>
              <a:t>размер для кода работы - 20 </a:t>
            </a:r>
            <a:r>
              <a:rPr lang="ru-RU" sz="2400" dirty="0" err="1" smtClean="0"/>
              <a:t>рt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3"/>
          <a:stretch/>
        </p:blipFill>
        <p:spPr bwMode="auto">
          <a:xfrm>
            <a:off x="226977" y="3931121"/>
            <a:ext cx="8881527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2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9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629" y="2420888"/>
            <a:ext cx="88308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Разраб</a:t>
            </a:r>
            <a:r>
              <a:rPr lang="ru-RU" sz="2400" dirty="0" smtClean="0"/>
              <a:t>. – фамилия обучающегося,</a:t>
            </a:r>
          </a:p>
          <a:p>
            <a:r>
              <a:rPr lang="ru-RU" sz="2400" dirty="0" smtClean="0"/>
              <a:t>Пров. – фамилия руководителя</a:t>
            </a:r>
          </a:p>
          <a:p>
            <a:endParaRPr lang="ru-RU" sz="2400" dirty="0" smtClean="0"/>
          </a:p>
          <a:p>
            <a:r>
              <a:rPr lang="ru-RU" sz="2400" dirty="0" smtClean="0"/>
              <a:t>Тема работы – переносы не допускаются</a:t>
            </a:r>
          </a:p>
          <a:p>
            <a:r>
              <a:rPr lang="ru-RU" sz="2400" dirty="0" smtClean="0"/>
              <a:t>Номер листа – номер текущего листа</a:t>
            </a:r>
          </a:p>
          <a:p>
            <a:r>
              <a:rPr lang="ru-RU" sz="2400" dirty="0" smtClean="0"/>
              <a:t>Всего листов – номер последнего листа работы (последний лист последнего приложения)</a:t>
            </a:r>
            <a:endParaRPr lang="ru-RU" sz="2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3"/>
          <a:stretch/>
        </p:blipFill>
        <p:spPr bwMode="auto">
          <a:xfrm>
            <a:off x="24949" y="188640"/>
            <a:ext cx="8881527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57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13437</TotalTime>
  <Words>1614</Words>
  <Application>Microsoft Office PowerPoint</Application>
  <PresentationFormat>Экран (4:3)</PresentationFormat>
  <Paragraphs>223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Общие сведения об оформлении ПЗ ВКР</vt:lpstr>
      <vt:lpstr>1. Нормативные ссылки</vt:lpstr>
      <vt:lpstr>Презентация PowerPoint</vt:lpstr>
      <vt:lpstr>2. Кодификация работы</vt:lpstr>
      <vt:lpstr>Презентация PowerPoint</vt:lpstr>
      <vt:lpstr>3. Общие сведения об оформлении ПЗ</vt:lpstr>
      <vt:lpstr>Презентация PowerPoint</vt:lpstr>
      <vt:lpstr>Презентация PowerPoint</vt:lpstr>
      <vt:lpstr>Презентация PowerPoint</vt:lpstr>
      <vt:lpstr>Презентация PowerPoint</vt:lpstr>
      <vt:lpstr>4. Оформление основной части ПЗ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46</cp:revision>
  <dcterms:created xsi:type="dcterms:W3CDTF">2014-09-05T16:16:44Z</dcterms:created>
  <dcterms:modified xsi:type="dcterms:W3CDTF">2021-08-24T14:19:37Z</dcterms:modified>
</cp:coreProperties>
</file>